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2"/>
  </p:handoutMasterIdLst>
  <p:sldIdLst>
    <p:sldId id="256" r:id="rId3"/>
    <p:sldId id="261" r:id="rId5"/>
    <p:sldId id="263" r:id="rId6"/>
    <p:sldId id="265" r:id="rId7"/>
    <p:sldId id="262" r:id="rId8"/>
    <p:sldId id="333" r:id="rId9"/>
    <p:sldId id="334" r:id="rId10"/>
    <p:sldId id="335" r:id="rId11"/>
    <p:sldId id="336" r:id="rId12"/>
    <p:sldId id="337" r:id="rId13"/>
    <p:sldId id="338" r:id="rId14"/>
    <p:sldId id="339" r:id="rId15"/>
    <p:sldId id="297" r:id="rId16"/>
    <p:sldId id="340" r:id="rId17"/>
    <p:sldId id="341" r:id="rId18"/>
    <p:sldId id="342" r:id="rId19"/>
    <p:sldId id="277" r:id="rId20"/>
    <p:sldId id="279" r:id="rId21"/>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3707" autoAdjust="0"/>
  </p:normalViewPr>
  <p:slideViewPr>
    <p:cSldViewPr snapToGrid="0">
      <p:cViewPr varScale="1">
        <p:scale>
          <a:sx n="63" d="100"/>
          <a:sy n="63" d="100"/>
        </p:scale>
        <p:origin x="804" y="52"/>
      </p:cViewPr>
      <p:guideLst/>
    </p:cSldViewPr>
  </p:slideViewPr>
  <p:notesTextViewPr>
    <p:cViewPr>
      <p:scale>
        <a:sx n="1" d="1"/>
        <a:sy n="1" d="1"/>
      </p:scale>
      <p:origin x="0" y="0"/>
    </p:cViewPr>
  </p:notesTextViewPr>
  <p:notesViewPr>
    <p:cSldViewPr snapToGrid="0">
      <p:cViewPr varScale="1">
        <p:scale>
          <a:sx n="99" d="100"/>
          <a:sy n="99" d="100"/>
        </p:scale>
        <p:origin x="3570"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363D635-2378-4D50-90FB-C250DED80A32}"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C4B79F2-7C6A-497B-9A4A-8ACE18746CB2}" type="slidenum">
              <a:rPr lang="en-US" altLang="zh-CN"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E70E86DD-15E7-483C-8127-97C7DC28D095}"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B262A795-6F94-4A96-B820-B9038480D048}" type="slidenum">
              <a:rPr lang="en-US" altLang="zh-CN"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你的教室颜色与此模板中看到的颜色不同吗？没关系！单击“设计”</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变量”（向下箭头）</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-&gt;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选择适合你的配色方案！</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a:p>
            <a:pPr rtl="0"/>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随意更改任何“你将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和“我将</a:t>
            </a:r>
            <a:r>
              <a:rPr lang="en-US" altLang="zh-CN" dirty="0">
                <a:latin typeface="Microsoft YaHei UI" panose="020B0503020204020204" pitchFamily="34" charset="-122"/>
                <a:ea typeface="Microsoft YaHei UI" panose="020B0503020204020204" pitchFamily="34" charset="-122"/>
                <a:cs typeface="Tahoma" panose="020B0604030504040204" pitchFamily="34" charset="0"/>
              </a:rPr>
              <a:t>...”</a:t>
            </a:r>
            <a:r>
              <a:rPr lang="zh-CN" altLang="en-US" dirty="0">
                <a:latin typeface="Microsoft YaHei UI" panose="020B0503020204020204" pitchFamily="34" charset="-122"/>
                <a:ea typeface="Microsoft YaHei UI" panose="020B0503020204020204" pitchFamily="34" charset="-122"/>
                <a:cs typeface="Tahoma" panose="020B0604030504040204" pitchFamily="34" charset="0"/>
              </a:rPr>
              <a:t>的陈述，以确保它们符合你的课堂程序和规则！</a:t>
            </a:r>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
        <p:nvSpPr>
          <p:cNvPr id="4" name="幻灯片编号占位符 3"/>
          <p:cNvSpPr>
            <a:spLocks noGrp="1"/>
          </p:cNvSpPr>
          <p:nvPr>
            <p:ph type="sldNum" sz="quarter" idx="10"/>
          </p:nvPr>
        </p:nvSpPr>
        <p:spPr/>
        <p:txBody>
          <a:bodyPr rtlCol="0"/>
          <a:lstStyle/>
          <a:p>
            <a:pPr rtl="0"/>
            <a:fld id="{B262A795-6F94-4A96-B820-B9038480D048}" type="slidenum">
              <a:rPr lang="en-US" altLang="zh-CN" smtClean="0">
                <a:latin typeface="Microsoft YaHei UI" panose="020B0503020204020204" pitchFamily="34" charset="-122"/>
                <a:ea typeface="Microsoft YaHei UI" panose="020B0503020204020204" pitchFamily="34" charset="-122"/>
                <a:cs typeface="Tahoma" panose="020B0604030504040204" pitchFamily="34" charset="0"/>
              </a:rPr>
            </a:fld>
            <a:endParaRPr lang="zh-CN" altLang="en-US" dirty="0">
              <a:latin typeface="Microsoft YaHei UI" panose="020B0503020204020204" pitchFamily="34" charset="-122"/>
              <a:ea typeface="Microsoft YaHei UI" panose="020B0503020204020204" pitchFamily="34" charset="-122"/>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ctrTitle"/>
          </p:nvPr>
        </p:nvSpPr>
        <p:spPr>
          <a:xfrm>
            <a:off x="1109980" y="882376"/>
            <a:ext cx="9966960" cy="2926080"/>
          </a:xfrm>
        </p:spPr>
        <p:txBody>
          <a:bodyPr rtlCol="0" anchor="b">
            <a:normAutofit/>
          </a:bodyPr>
          <a:lstStyle>
            <a:lvl1pPr algn="ctr">
              <a:lnSpc>
                <a:spcPct val="85000"/>
              </a:lnSpc>
              <a:defRPr sz="7200" b="1" cap="all" baseline="0">
                <a:solidFill>
                  <a:srgbClr val="FFFFFF"/>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副标题 2"/>
          <p:cNvSpPr>
            <a:spLocks noGrp="1"/>
          </p:cNvSpPr>
          <p:nvPr>
            <p:ph type="subTitle" idx="1"/>
          </p:nvPr>
        </p:nvSpPr>
        <p:spPr>
          <a:xfrm>
            <a:off x="1709530" y="3869634"/>
            <a:ext cx="8767860" cy="1388165"/>
          </a:xfrm>
        </p:spPr>
        <p:txBody>
          <a:bodyPr rtlCol="0">
            <a:normAutofit/>
          </a:bodyPr>
          <a:lstStyle>
            <a:lvl1pPr marL="0" indent="0" algn="ctr">
              <a:buNone/>
              <a:defRPr sz="2200">
                <a:solidFill>
                  <a:srgbClr val="FFFFFF"/>
                </a:solidFill>
                <a:latin typeface="Microsoft YaHei UI" panose="020B0503020204020204" pitchFamily="34" charset="-122"/>
                <a:ea typeface="Microsoft YaHei UI" panose="020B0503020204020204" pitchFamily="34" charset="-122"/>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noProof="0"/>
              <a:t>单击此处编辑母版副标题样式</a:t>
            </a:r>
            <a:endParaRPr lang="zh-CN" altLang="en-US" noProof="0" dirty="0"/>
          </a:p>
        </p:txBody>
      </p:sp>
      <p:sp>
        <p:nvSpPr>
          <p:cNvPr id="4" name="日期占位符 3"/>
          <p:cNvSpPr>
            <a:spLocks noGrp="1"/>
          </p:cNvSpPr>
          <p:nvPr>
            <p:ph type="dt" sz="half" idx="10"/>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C643B07F-1D4C-4540-999E-86D36202C0C6}"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solidFill>
                  <a:srgbClr val="FFFFFF"/>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8" name="直接连接符​​ 7"/>
          <p:cNvCxnSpPr/>
          <p:nvPr/>
        </p:nvCxnSpPr>
        <p:spPr>
          <a:xfrm>
            <a:off x="4213781" y="3733800"/>
            <a:ext cx="371416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F8439094-95A5-4980-A2A3-89FA2435876B}"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762000"/>
            <a:ext cx="2324100" cy="54102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垂直文本占位符 2"/>
          <p:cNvSpPr>
            <a:spLocks noGrp="1"/>
          </p:cNvSpPr>
          <p:nvPr>
            <p:ph type="body" orient="vert" idx="1"/>
          </p:nvPr>
        </p:nvSpPr>
        <p:spPr>
          <a:xfrm>
            <a:off x="1143000" y="762000"/>
            <a:ext cx="7429500" cy="54102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322F546-3B99-456D-B1CF-27BD2F7FE5D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E4D37FF0-D500-4819-9052-AC9C333A883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06424" y="1173575"/>
            <a:ext cx="9966960" cy="2926080"/>
          </a:xfrm>
        </p:spPr>
        <p:txBody>
          <a:bodyPr rtlCol="0" anchor="b">
            <a:noAutofit/>
          </a:bodyPr>
          <a:lstStyle>
            <a:lvl1pPr algn="ctr">
              <a:lnSpc>
                <a:spcPct val="85000"/>
              </a:lnSpc>
              <a:defRPr sz="7200" b="0" cap="all" baseline="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709928" y="4154520"/>
            <a:ext cx="8769096" cy="1363806"/>
          </a:xfrm>
        </p:spPr>
        <p:txBody>
          <a:bodyPr rtlCol="0" anchor="t">
            <a:normAutofit/>
          </a:bodyPr>
          <a:lstStyle>
            <a:lvl1pPr marL="0" indent="0" algn="ctr">
              <a:buNone/>
              <a:defRPr sz="2200">
                <a:solidFill>
                  <a:schemeClr val="accent1"/>
                </a:solidFill>
                <a:latin typeface="Microsoft YaHei UI" panose="020B0503020204020204" pitchFamily="34" charset="-122"/>
                <a:ea typeface="Microsoft YaHei UI" panose="020B0503020204020204"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单击此处编辑母版文本样式</a:t>
            </a:r>
            <a:endParaRPr lang="zh-CN" altLang="en-US" noProof="0"/>
          </a:p>
        </p:txBody>
      </p:sp>
      <p:sp>
        <p:nvSpPr>
          <p:cNvPr id="4" name="日期占位符 3"/>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BD3CB5DD-18D0-4B93-A228-C4DB80A9C862}" type="datetime1">
              <a:rPr lang="zh-CN" altLang="en-US" smtClean="0"/>
            </a:fld>
            <a:endParaRPr lang="zh-CN" altLang="en-US" dirty="0"/>
          </a:p>
        </p:txBody>
      </p:sp>
      <p:sp>
        <p:nvSpPr>
          <p:cNvPr id="5" name="页脚占位符 4"/>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cxnSp>
        <p:nvCxnSpPr>
          <p:cNvPr id="7" name="直接连接符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sz="half" idx="1"/>
          </p:nvPr>
        </p:nvSpPr>
        <p:spPr>
          <a:xfrm>
            <a:off x="1143000" y="2057399"/>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内容占位符 3"/>
          <p:cNvSpPr>
            <a:spLocks noGrp="1"/>
          </p:cNvSpPr>
          <p:nvPr>
            <p:ph sz="half" idx="2"/>
          </p:nvPr>
        </p:nvSpPr>
        <p:spPr>
          <a:xfrm>
            <a:off x="6267612" y="2057400"/>
            <a:ext cx="4754880" cy="402336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29669D3E-3884-46AC-96BE-0EB89ED52750}"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文本占位符 2"/>
          <p:cNvSpPr>
            <a:spLocks noGrp="1"/>
          </p:cNvSpPr>
          <p:nvPr>
            <p:ph type="body" idx="1"/>
          </p:nvPr>
        </p:nvSpPr>
        <p:spPr>
          <a:xfrm>
            <a:off x="1143000" y="2001511"/>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4" name="内容占位符 3"/>
          <p:cNvSpPr>
            <a:spLocks noGrp="1"/>
          </p:cNvSpPr>
          <p:nvPr>
            <p:ph sz="half" idx="2"/>
          </p:nvPr>
        </p:nvSpPr>
        <p:spPr>
          <a:xfrm>
            <a:off x="1143000" y="2721483"/>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5" name="文本占位符 4"/>
          <p:cNvSpPr>
            <a:spLocks noGrp="1"/>
          </p:cNvSpPr>
          <p:nvPr>
            <p:ph type="body" sz="quarter" idx="3"/>
          </p:nvPr>
        </p:nvSpPr>
        <p:spPr>
          <a:xfrm>
            <a:off x="6269173" y="1999032"/>
            <a:ext cx="4754880" cy="777240"/>
          </a:xfrm>
        </p:spPr>
        <p:txBody>
          <a:bodyPr rtlCol="0" anchor="ctr"/>
          <a:lstStyle>
            <a:lvl1pPr marL="0" indent="0">
              <a:spcBef>
                <a:spcPts val="0"/>
              </a:spcBef>
              <a:buNone/>
              <a:defRPr sz="24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endParaRPr lang="zh-CN" altLang="en-US" noProof="0"/>
          </a:p>
        </p:txBody>
      </p:sp>
      <p:sp>
        <p:nvSpPr>
          <p:cNvPr id="6" name="内容占位符 5"/>
          <p:cNvSpPr>
            <a:spLocks noGrp="1"/>
          </p:cNvSpPr>
          <p:nvPr>
            <p:ph sz="quarter" idx="4"/>
          </p:nvPr>
        </p:nvSpPr>
        <p:spPr>
          <a:xfrm>
            <a:off x="6269173" y="2719322"/>
            <a:ext cx="4754880" cy="3383280"/>
          </a:xfrm>
        </p:spPr>
        <p:txBody>
          <a:bodyPr rtlCol="0"/>
          <a:lstStyle>
            <a:lvl1pPr>
              <a:defRPr sz="2200">
                <a:latin typeface="Microsoft YaHei UI" panose="020B0503020204020204" pitchFamily="34" charset="-122"/>
                <a:ea typeface="Microsoft YaHei UI" panose="020B0503020204020204" pitchFamily="34" charset="-122"/>
              </a:defRPr>
            </a:lvl1pPr>
            <a:lvl2pPr>
              <a:defRPr sz="20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600">
                <a:latin typeface="Microsoft YaHei UI" panose="020B0503020204020204" pitchFamily="34" charset="-122"/>
                <a:ea typeface="Microsoft YaHei UI" panose="020B0503020204020204" pitchFamily="34" charset="-122"/>
              </a:defRPr>
            </a:lvl4pPr>
            <a:lvl5pPr>
              <a:defRPr sz="1600">
                <a:latin typeface="Microsoft YaHei UI" panose="020B0503020204020204" pitchFamily="34" charset="-122"/>
                <a:ea typeface="Microsoft YaHei UI" panose="020B0503020204020204" pitchFamily="34" charset="-122"/>
              </a:defRPr>
            </a:lvl5pPr>
            <a:lvl6pPr>
              <a:defRPr sz="1600"/>
            </a:lvl6pPr>
            <a:lvl7pPr>
              <a:defRPr sz="1600"/>
            </a:lvl7pPr>
            <a:lvl8pPr>
              <a:defRPr sz="1600"/>
            </a:lvl8pPr>
            <a:lvl9pPr>
              <a:defRPr sz="16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7" name="日期占位符 6"/>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522F1139-3645-4824-BD53-F607326A61B9}" type="datetime1">
              <a:rPr lang="zh-CN" altLang="en-US" smtClean="0"/>
            </a:fld>
            <a:endParaRPr lang="zh-CN" altLang="en-US" dirty="0"/>
          </a:p>
        </p:txBody>
      </p:sp>
      <p:sp>
        <p:nvSpPr>
          <p:cNvPr id="8" name="页脚占位符 7"/>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日期占位符 2"/>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3D208615-CB44-40D5-A0AD-BC9B36114A55}" type="datetime1">
              <a:rPr lang="zh-CN" altLang="en-US" smtClean="0"/>
            </a:fld>
            <a:endParaRPr lang="zh-CN" altLang="en-US" dirty="0"/>
          </a:p>
        </p:txBody>
      </p:sp>
      <p:sp>
        <p:nvSpPr>
          <p:cNvPr id="4" name="页脚占位符 3"/>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4854EB7C-80E3-4267-B53F-C264AD7BECE0}" type="datetime1">
              <a:rPr lang="zh-CN" altLang="en-US" smtClean="0"/>
            </a:fld>
            <a:endParaRPr lang="zh-CN" altLang="en-US" dirty="0"/>
          </a:p>
        </p:txBody>
      </p:sp>
      <p:sp>
        <p:nvSpPr>
          <p:cNvPr id="3" name="页脚占位符 2"/>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内容占位符 2"/>
          <p:cNvSpPr>
            <a:spLocks noGrp="1"/>
          </p:cNvSpPr>
          <p:nvPr>
            <p:ph idx="1"/>
          </p:nvPr>
        </p:nvSpPr>
        <p:spPr>
          <a:xfrm>
            <a:off x="5852159" y="1097280"/>
            <a:ext cx="5212080" cy="4663440"/>
          </a:xfrm>
        </p:spPr>
        <p:txBody>
          <a:bodyPr rtlCol="0"/>
          <a:lstStyle>
            <a:lvl1pPr>
              <a:defRPr sz="3200">
                <a:latin typeface="Microsoft YaHei UI" panose="020B0503020204020204" pitchFamily="34" charset="-122"/>
                <a:ea typeface="Microsoft YaHei UI" panose="020B0503020204020204" pitchFamily="34" charset="-122"/>
              </a:defRPr>
            </a:lvl1pPr>
            <a:lvl2pPr>
              <a:defRPr sz="2800">
                <a:latin typeface="Microsoft YaHei UI" panose="020B0503020204020204" pitchFamily="34" charset="-122"/>
                <a:ea typeface="Microsoft YaHei UI" panose="020B0503020204020204" pitchFamily="34" charset="-122"/>
              </a:defRPr>
            </a:lvl2pPr>
            <a:lvl3pPr>
              <a:defRPr sz="2400">
                <a:latin typeface="Microsoft YaHei UI" panose="020B0503020204020204" pitchFamily="34" charset="-122"/>
                <a:ea typeface="Microsoft YaHei UI" panose="020B0503020204020204" pitchFamily="34" charset="-122"/>
              </a:defRPr>
            </a:lvl3pPr>
            <a:lvl4pPr>
              <a:defRPr sz="2000">
                <a:latin typeface="Microsoft YaHei UI" panose="020B0503020204020204" pitchFamily="34" charset="-122"/>
                <a:ea typeface="Microsoft YaHei UI" panose="020B0503020204020204" pitchFamily="34" charset="-122"/>
              </a:defRPr>
            </a:lvl4pPr>
            <a:lvl5pPr>
              <a:defRPr sz="2000">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endParaRPr lang="zh-CN" altLang="en-US" noProof="0"/>
          </a:p>
          <a:p>
            <a:pPr lvl="1" rtl="0"/>
            <a:r>
              <a:rPr lang="zh-CN" altLang="en-US" noProof="0"/>
              <a:t>二级</a:t>
            </a:r>
            <a:endParaRPr lang="zh-CN" altLang="en-US" noProof="0"/>
          </a:p>
          <a:p>
            <a:pPr lvl="2" rtl="0"/>
            <a:r>
              <a:rPr lang="zh-CN" altLang="en-US" noProof="0"/>
              <a:t>三级</a:t>
            </a:r>
            <a:endParaRPr lang="zh-CN" altLang="en-US" noProof="0"/>
          </a:p>
          <a:p>
            <a:pPr lvl="3" rtl="0"/>
            <a:r>
              <a:rPr lang="zh-CN" altLang="en-US" noProof="0"/>
              <a:t>四级</a:t>
            </a:r>
            <a:endParaRPr lang="zh-CN" altLang="en-US" noProof="0"/>
          </a:p>
          <a:p>
            <a:pPr lvl="4" rtl="0"/>
            <a:r>
              <a:rPr lang="zh-CN" altLang="en-US" noProof="0"/>
              <a:t>五级</a:t>
            </a:r>
            <a:endParaRPr lang="zh-CN" altLang="en-US" noProof="0" dirty="0"/>
          </a:p>
        </p:txBody>
      </p:sp>
      <p:sp>
        <p:nvSpPr>
          <p:cNvPr id="4" name="文本占位符 3"/>
          <p:cNvSpPr>
            <a:spLocks noGrp="1"/>
          </p:cNvSpPr>
          <p:nvPr>
            <p:ph type="body" sz="half" idx="2"/>
          </p:nvPr>
        </p:nvSpPr>
        <p:spPr>
          <a:xfrm>
            <a:off x="1143000" y="2834640"/>
            <a:ext cx="3931920" cy="301752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8DD0F495-F050-49AC-8028-2B6604CE35DE}"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1143000" y="1097280"/>
            <a:ext cx="3931920" cy="1737360"/>
          </a:xfrm>
        </p:spPr>
        <p:txBody>
          <a:bodyPr rtlCol="0" anchor="b">
            <a:noAutofit/>
          </a:bodyPr>
          <a:lstStyle>
            <a:lvl1pPr>
              <a:lnSpc>
                <a:spcPct val="90000"/>
              </a:lnSpc>
              <a:defRPr sz="4000" b="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dirty="0"/>
          </a:p>
        </p:txBody>
      </p:sp>
      <p:sp>
        <p:nvSpPr>
          <p:cNvPr id="3" name="图片占位符 2"/>
          <p:cNvSpPr>
            <a:spLocks noGrp="1" noChangeAspect="1"/>
          </p:cNvSpPr>
          <p:nvPr>
            <p:ph type="pic" idx="1"/>
          </p:nvPr>
        </p:nvSpPr>
        <p:spPr>
          <a:xfrm>
            <a:off x="5413248" y="1069847"/>
            <a:ext cx="6099048" cy="4800600"/>
          </a:xfrm>
        </p:spPr>
        <p:txBody>
          <a:bodyPr lIns="274320" tIns="182880" rtlCol="0" anchor="t">
            <a:normAutofit/>
          </a:bodyPr>
          <a:lstStyle>
            <a:lvl1pPr marL="0" indent="0">
              <a:buNone/>
              <a:defRPr sz="28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US" noProof="0" dirty="0"/>
          </a:p>
        </p:txBody>
      </p:sp>
      <p:sp>
        <p:nvSpPr>
          <p:cNvPr id="4" name="文本占位符 3"/>
          <p:cNvSpPr>
            <a:spLocks noGrp="1"/>
          </p:cNvSpPr>
          <p:nvPr>
            <p:ph type="body" sz="half" idx="2"/>
          </p:nvPr>
        </p:nvSpPr>
        <p:spPr>
          <a:xfrm>
            <a:off x="1143000" y="2834640"/>
            <a:ext cx="3931920" cy="2880360"/>
          </a:xfrm>
        </p:spPr>
        <p:txBody>
          <a:bodyPr rtlCol="0">
            <a:normAutofit/>
          </a:bodyPr>
          <a:lstStyle>
            <a:lvl1pPr marL="0" indent="0">
              <a:lnSpc>
                <a:spcPct val="100000"/>
              </a:lnSpc>
              <a:spcBef>
                <a:spcPts val="1000"/>
              </a:spcBef>
              <a:buNone/>
              <a:defRPr sz="1700">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单击此处编辑母版文本样式</a:t>
            </a:r>
            <a:endParaRPr lang="zh-CN" altLang="en-US" noProof="0"/>
          </a:p>
        </p:txBody>
      </p:sp>
      <p:sp>
        <p:nvSpPr>
          <p:cNvPr id="5" name="日期占位符 4"/>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fld id="{1E4CCE92-93A9-45CB-93EB-0D8BC89697E4}" type="datetime1">
              <a:rPr lang="zh-CN" altLang="en-US" smtClean="0"/>
            </a:fld>
            <a:endParaRPr lang="zh-CN" altLang="en-US" dirty="0"/>
          </a:p>
        </p:txBody>
      </p:sp>
      <p:sp>
        <p:nvSpPr>
          <p:cNvPr id="6" name="页脚占位符 5"/>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长方形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标题占位符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zh-CN" altLang="en-US" noProof="0" dirty="0"/>
              <a:t>单击此处编辑母版标题样式</a:t>
            </a:r>
            <a:endParaRPr lang="zh-CN" altLang="en-US" noProof="0" dirty="0"/>
          </a:p>
        </p:txBody>
      </p:sp>
      <p:sp>
        <p:nvSpPr>
          <p:cNvPr id="3" name="文本占位符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zh-CN" altLang="en-US" noProof="0" dirty="0"/>
              <a:t>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4" name="日期占位符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latin typeface="Microsoft YaHei UI" panose="020B0503020204020204" pitchFamily="34" charset="-122"/>
                <a:ea typeface="Microsoft YaHei UI" panose="020B0503020204020204" pitchFamily="34" charset="-122"/>
              </a:defRPr>
            </a:lvl1pPr>
          </a:lstStyle>
          <a:p>
            <a:fld id="{F09E1F69-A97B-455B-BA72-3104C5C7CE22}" type="datetime1">
              <a:rPr lang="zh-CN" altLang="en-US" smtClean="0"/>
            </a:fld>
            <a:endParaRPr lang="zh-CN" altLang="en-US" dirty="0"/>
          </a:p>
        </p:txBody>
      </p:sp>
      <p:sp>
        <p:nvSpPr>
          <p:cNvPr id="5" name="页脚占位符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latin typeface="Microsoft YaHei UI" panose="020B0503020204020204" pitchFamily="34" charset="-122"/>
                <a:ea typeface="Microsoft YaHei UI"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latin typeface="Microsoft YaHei UI" panose="020B0503020204020204" pitchFamily="34" charset="-122"/>
                <a:ea typeface="Microsoft YaHei UI" panose="020B0503020204020204" pitchFamily="34" charset="-122"/>
              </a:defRPr>
            </a:lvl1pPr>
          </a:lstStyle>
          <a:p>
            <a:fld id="{6D22F896-40B5-4ADD-8801-0D06FADFA095}" type="slidenum">
              <a:rPr lang="en-US" altLang="zh-CN"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icrosoft YaHei UI" panose="020B0503020204020204" pitchFamily="34" charset="-122"/>
          <a:ea typeface="Microsoft YaHei UI" panose="020B0503020204020204" pitchFamily="34" charset="-122"/>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anose="020B0503020204020204" pitchFamily="34" charset="0"/>
        <a:buChar char="•"/>
        <a:defRPr sz="2200" kern="1200">
          <a:solidFill>
            <a:schemeClr val="accent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2000" kern="1200">
          <a:solidFill>
            <a:schemeClr val="accent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800" kern="1200">
          <a:solidFill>
            <a:schemeClr val="accent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6pPr>
      <a:lvl7pPr marL="1899920"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7pPr>
      <a:lvl8pPr marL="220027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8pPr>
      <a:lvl9pPr marL="2499995" indent="-22860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09980" y="1150620"/>
            <a:ext cx="9966960" cy="2658110"/>
          </a:xfrm>
        </p:spPr>
        <p:txBody>
          <a:bodyPr rtlCol="0">
            <a:normAutofit/>
          </a:bodyPr>
          <a:lstStyle/>
          <a:p>
            <a:pPr rtl="0"/>
            <a:r>
              <a:rPr lang="en-US" altLang="en-GB" dirty="0">
                <a:latin typeface="Microsoft YaHei UI" panose="020B0503020204020204" pitchFamily="34" charset="-122"/>
                <a:ea typeface="Microsoft YaHei UI" panose="020B0503020204020204" pitchFamily="34" charset="-122"/>
              </a:rPr>
              <a:t>9</a:t>
            </a:r>
            <a:r>
              <a:rPr lang="en-GB" altLang="zh-CN" dirty="0">
                <a:latin typeface="Microsoft YaHei UI" panose="020B0503020204020204" pitchFamily="34" charset="-122"/>
                <a:ea typeface="Microsoft YaHei UI" panose="020B0503020204020204" pitchFamily="34" charset="-122"/>
              </a:rPr>
              <a:t>. </a:t>
            </a:r>
            <a:r>
              <a:rPr lang="zh-CN" altLang="en-US" u="sng" dirty="0">
                <a:latin typeface="Microsoft YaHei UI" panose="020B0503020204020204" pitchFamily="34" charset="-122"/>
                <a:ea typeface="Microsoft YaHei UI" panose="020B0503020204020204" pitchFamily="34" charset="-122"/>
              </a:rPr>
              <a:t>神奇的语调</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9.4</a:t>
            </a:r>
            <a:r>
              <a:rPr lang="zh-CN" altLang="en-US" dirty="0">
                <a:sym typeface="+mn-ea"/>
              </a:rPr>
              <a:t> 语调有哪些语用功能？</a:t>
            </a:r>
            <a:endParaRPr lang="zh-CN" altLang="en-US" dirty="0">
              <a:sym typeface="+mn-ea"/>
            </a:endParaRPr>
          </a:p>
        </p:txBody>
      </p:sp>
      <p:sp>
        <p:nvSpPr>
          <p:cNvPr id="6" name="内容占位符 5"/>
          <p:cNvSpPr>
            <a:spLocks noGrp="1"/>
          </p:cNvSpPr>
          <p:nvPr>
            <p:ph idx="1"/>
          </p:nvPr>
        </p:nvSpPr>
        <p:spPr>
          <a:xfrm>
            <a:off x="447040" y="1534160"/>
            <a:ext cx="11230610" cy="4617085"/>
          </a:xfrm>
        </p:spPr>
        <p:txBody>
          <a:bodyPr>
            <a:noAutofit/>
          </a:bodyPr>
          <a:lstStyle/>
          <a:p>
            <a:pPr marL="342900" indent="-342900" algn="just" fontAlgn="auto">
              <a:lnSpc>
                <a:spcPct val="150000"/>
              </a:lnSpc>
              <a:spcBef>
                <a:spcPts val="0"/>
              </a:spcBef>
            </a:pPr>
            <a:r>
              <a:rPr lang="zh-CN" altLang="en-US" sz="2400" u="sng" dirty="0"/>
              <a:t>话语功能：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语调的话语功能是指话语中的语调具有区别传递已知信息与新信息的功能和传达意图的功能。在语言交际中，交际双方将各自要传递的信息内容组成一个个的信息单位（information unit）。信息单位由已知信息（given information）和新信息（new information）构成。在话语中，语调的调核用来调节信息结构，调核的位置体现话语的信息焦点。因此，在语调组中要表示“最重要”即信息中心，就要将调核置于语调组特定的词的恰当的音节上。同时，依靠一定的语境因素和话语中调核的声调形式，推导出话语在特定语境中所具有的言外之意。</a:t>
            </a:r>
            <a:endParaRPr sz="24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93169" y="395997"/>
            <a:ext cx="9144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9.4</a:t>
            </a:r>
            <a:r>
              <a:rPr lang="zh-CN" altLang="en-US" dirty="0">
                <a:sym typeface="+mn-ea"/>
              </a:rPr>
              <a:t> 语调有哪些语用功能？</a:t>
            </a:r>
            <a:endParaRPr lang="zh-CN" altLang="en-US" dirty="0">
              <a:sym typeface="+mn-ea"/>
            </a:endParaRPr>
          </a:p>
        </p:txBody>
      </p:sp>
      <p:sp>
        <p:nvSpPr>
          <p:cNvPr id="6" name="内容占位符 5"/>
          <p:cNvSpPr>
            <a:spLocks noGrp="1"/>
          </p:cNvSpPr>
          <p:nvPr>
            <p:ph idx="1"/>
          </p:nvPr>
        </p:nvSpPr>
        <p:spPr>
          <a:xfrm>
            <a:off x="447040" y="1073150"/>
            <a:ext cx="11230610" cy="5492115"/>
          </a:xfrm>
        </p:spPr>
        <p:txBody>
          <a:bodyPr>
            <a:noAutofit/>
          </a:bodyPr>
          <a:lstStyle/>
          <a:p>
            <a:pPr marL="342900" indent="-342900" algn="just" fontAlgn="auto">
              <a:lnSpc>
                <a:spcPct val="150000"/>
              </a:lnSpc>
              <a:spcBef>
                <a:spcPts val="0"/>
              </a:spcBef>
            </a:pPr>
            <a:r>
              <a:rPr lang="zh-CN" altLang="en-US" sz="2400" u="sng" dirty="0"/>
              <a:t>语法功能：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语法功能是指语调中所包含的信息能够帮助听者更好地识别语法及句法结构。英语语调的各种模式与相应类型的句子有密切搭配关系，这种关系明确表示出英语语调的语法功能。一般情况下，特殊疑问句、表命令的祈使句、感叹句等句式用降调；一般疑问句、选择疑问句的前面选择部分等句式用升调。</a:t>
            </a:r>
            <a:r>
              <a:rPr sz="2400" dirty="0">
                <a:solidFill>
                  <a:srgbClr val="00B050"/>
                </a:solidFill>
              </a:rPr>
              <a:t>例如句子“He was going away”，这是一个陈述句，用降调表示说话者的肯定语气；用升调则表示疑问；如果用降升调，则表明含有言外之意。</a:t>
            </a:r>
            <a:endParaRPr sz="2400" dirty="0">
              <a:solidFill>
                <a:srgbClr val="00B050"/>
              </a:solidFill>
            </a:endParaRPr>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有些句子用书面语表达可能会产生歧义，但用不同的语调说出来就可以消除歧义；还有些句子使用书面表达则非常清楚，不会产生歧义，但是口语表达时若掌握不好句子的语调，则会引起误解。</a:t>
            </a:r>
            <a:endParaRPr sz="24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93169" y="395997"/>
            <a:ext cx="914400" cy="914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9.4</a:t>
            </a:r>
            <a:r>
              <a:rPr lang="zh-CN" altLang="en-US" dirty="0">
                <a:sym typeface="+mn-ea"/>
              </a:rPr>
              <a:t> 语调有哪些语用功能？</a:t>
            </a:r>
            <a:endParaRPr lang="zh-CN" altLang="en-US" dirty="0">
              <a:sym typeface="+mn-ea"/>
            </a:endParaRPr>
          </a:p>
        </p:txBody>
      </p:sp>
      <p:sp>
        <p:nvSpPr>
          <p:cNvPr id="6" name="内容占位符 5"/>
          <p:cNvSpPr>
            <a:spLocks noGrp="1"/>
          </p:cNvSpPr>
          <p:nvPr>
            <p:ph idx="1"/>
          </p:nvPr>
        </p:nvSpPr>
        <p:spPr>
          <a:xfrm>
            <a:off x="546100" y="1520190"/>
            <a:ext cx="11047730" cy="4603750"/>
          </a:xfrm>
        </p:spPr>
        <p:txBody>
          <a:bodyPr>
            <a:noAutofit/>
          </a:bodyPr>
          <a:lstStyle/>
          <a:p>
            <a:pPr marL="342900" indent="-342900" algn="just" fontAlgn="auto">
              <a:lnSpc>
                <a:spcPct val="150000"/>
              </a:lnSpc>
              <a:spcBef>
                <a:spcPts val="0"/>
              </a:spcBef>
            </a:pPr>
            <a:r>
              <a:rPr lang="zh-CN" altLang="en-US" sz="2400" u="sng" dirty="0"/>
              <a:t>强调功能：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英语语调的强调功能是指说话者利用停顿、增加音长和重音等语音手段，对句子的某个或某些词加以强调，以此来表达说话者的思想感情。因此语调在某种意义上决定着调核的位置，不同的调核位置可以吸引别人注意力于不同的信息中心，在一个语调组中，调核的位置可落在其中的任何一个词上，通过这种方式，可以起到强调、暗示和对比的作用。</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（1）表强度强调</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（2）表对比强调</a:t>
            </a:r>
            <a:endParaRPr sz="24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93169" y="395997"/>
            <a:ext cx="914400" cy="914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8105" y="147320"/>
            <a:ext cx="9638030" cy="1356360"/>
          </a:xfrm>
        </p:spPr>
        <p:txBody>
          <a:bodyPr rtlCol="0">
            <a:normAutofit fontScale="90000"/>
          </a:bodyPr>
          <a:lstStyle/>
          <a:p>
            <a:pPr rtl="0"/>
            <a:r>
              <a:rPr lang="en-US" dirty="0"/>
              <a:t>9.5</a:t>
            </a:r>
            <a:r>
              <a:rPr lang="zh-CN" altLang="en-US" dirty="0"/>
              <a:t> 学习语调时有哪些问题？有哪些对策？</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34184" y="298207"/>
            <a:ext cx="914400" cy="914400"/>
          </a:xfrm>
          <a:prstGeom prst="rect">
            <a:avLst/>
          </a:prstGeom>
        </p:spPr>
      </p:pic>
      <p:sp>
        <p:nvSpPr>
          <p:cNvPr id="6" name="内容占位符 5"/>
          <p:cNvSpPr>
            <a:spLocks noGrp="1"/>
          </p:cNvSpPr>
          <p:nvPr>
            <p:ph idx="1"/>
          </p:nvPr>
        </p:nvSpPr>
        <p:spPr>
          <a:xfrm>
            <a:off x="653415" y="1327785"/>
            <a:ext cx="10661015" cy="4700905"/>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u="sng" dirty="0"/>
              <a:t>主要问题：</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a．语调平直，没有起伏感。听起来呆板乏味、不优美、不能恰当地表达思想和情感。</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b．使用的语调模式比较单一，应用不自然。</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c．调型使用机械，搞一刀切。</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d．不善于处理长句或复杂句子的语调。</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e．调核不突出。</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lang="zh-CN" alt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8105" y="147320"/>
            <a:ext cx="9638030" cy="1356360"/>
          </a:xfrm>
        </p:spPr>
        <p:txBody>
          <a:bodyPr rtlCol="0">
            <a:normAutofit fontScale="90000"/>
          </a:bodyPr>
          <a:lstStyle/>
          <a:p>
            <a:pPr rtl="0"/>
            <a:r>
              <a:rPr lang="en-US" dirty="0"/>
              <a:t>9.5</a:t>
            </a:r>
            <a:r>
              <a:rPr lang="zh-CN" altLang="en-US" dirty="0"/>
              <a:t> 学习语调时有哪些问题？有哪些对策？</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34184" y="298207"/>
            <a:ext cx="914400" cy="914400"/>
          </a:xfrm>
          <a:prstGeom prst="rect">
            <a:avLst/>
          </a:prstGeom>
        </p:spPr>
      </p:pic>
      <p:sp>
        <p:nvSpPr>
          <p:cNvPr id="6" name="内容占位符 5"/>
          <p:cNvSpPr>
            <a:spLocks noGrp="1"/>
          </p:cNvSpPr>
          <p:nvPr>
            <p:ph idx="1"/>
          </p:nvPr>
        </p:nvSpPr>
        <p:spPr>
          <a:xfrm>
            <a:off x="653415" y="1188085"/>
            <a:ext cx="10661015" cy="5251450"/>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u="sng" dirty="0"/>
              <a:t>问题分析如下：</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a.</a:t>
            </a:r>
            <a:r>
              <a:rPr lang="en-US" altLang="zh-CN" sz="2800" dirty="0"/>
              <a:t> </a:t>
            </a:r>
            <a:r>
              <a:rPr lang="zh-CN" altLang="en-US" sz="2800" dirty="0"/>
              <a:t>英语是语调语言，语句中单词音节的变化不会导致其词义的变化；汉语为声调语言，音调是音节的组成部分，音节音调的变化会引起相应的字义的变化。</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b.</a:t>
            </a:r>
            <a:r>
              <a:rPr lang="en-US" altLang="zh-CN" sz="2800" dirty="0"/>
              <a:t> </a:t>
            </a:r>
            <a:r>
              <a:rPr lang="zh-CN" altLang="en-US" sz="2800" dirty="0"/>
              <a:t>不了解语调的功能和信息传递特点。</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c.</a:t>
            </a:r>
            <a:r>
              <a:rPr lang="en-US" altLang="zh-CN" sz="2800" dirty="0"/>
              <a:t> </a:t>
            </a:r>
            <a:r>
              <a:rPr lang="zh-CN" altLang="en-US" sz="2800" dirty="0"/>
              <a:t>对语调学习重视不够。</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d.</a:t>
            </a:r>
            <a:r>
              <a:rPr lang="en-US" altLang="zh-CN" sz="2800" dirty="0"/>
              <a:t> </a:t>
            </a:r>
            <a:r>
              <a:rPr lang="zh-CN" altLang="en-US" sz="2800" dirty="0"/>
              <a:t>没有过好重音和节奏两大关，没有在这两方面打下扎实的基础。而语调练习和这两方面密切相关。</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lang="zh-CN" alt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8105" y="147320"/>
            <a:ext cx="9638030" cy="1356360"/>
          </a:xfrm>
        </p:spPr>
        <p:txBody>
          <a:bodyPr rtlCol="0">
            <a:normAutofit fontScale="90000"/>
          </a:bodyPr>
          <a:lstStyle/>
          <a:p>
            <a:pPr rtl="0"/>
            <a:r>
              <a:rPr lang="en-US" dirty="0"/>
              <a:t>9.5</a:t>
            </a:r>
            <a:r>
              <a:rPr lang="zh-CN" altLang="en-US" dirty="0"/>
              <a:t> 学习语调时有哪些问题？有哪些对策？</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34184" y="298207"/>
            <a:ext cx="914400" cy="914400"/>
          </a:xfrm>
          <a:prstGeom prst="rect">
            <a:avLst/>
          </a:prstGeom>
        </p:spPr>
      </p:pic>
      <p:sp>
        <p:nvSpPr>
          <p:cNvPr id="6" name="内容占位符 5"/>
          <p:cNvSpPr>
            <a:spLocks noGrp="1"/>
          </p:cNvSpPr>
          <p:nvPr>
            <p:ph idx="1"/>
          </p:nvPr>
        </p:nvSpPr>
        <p:spPr>
          <a:xfrm>
            <a:off x="653415" y="1173480"/>
            <a:ext cx="10661015" cy="5546725"/>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u="sng" dirty="0"/>
              <a:t>措施：</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a. 英语专业学生在基础英语中学习英语语调</a:t>
            </a:r>
            <a:r>
              <a:rPr lang="zh-CN" sz="2800" dirty="0"/>
              <a:t>，</a:t>
            </a:r>
            <a:r>
              <a:rPr sz="2800" dirty="0"/>
              <a:t>首先应该熟悉语调的意义和功能</a:t>
            </a:r>
            <a:r>
              <a:rPr lang="zh-CN" sz="2800" dirty="0"/>
              <a:t>，</a:t>
            </a:r>
            <a:r>
              <a:rPr sz="2800" dirty="0"/>
              <a:t>然后通过理解好文章或对话的内容来划分语调群</a:t>
            </a:r>
            <a:r>
              <a:rPr lang="zh-CN" sz="2800" dirty="0"/>
              <a:t>，</a:t>
            </a:r>
            <a:r>
              <a:rPr sz="2800" dirty="0"/>
              <a:t>再确定语调群的调核及语调模式，最后把握对话或文章的总体情况，找出特殊的句子进行重点操练。</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b.</a:t>
            </a:r>
            <a:r>
              <a:rPr lang="en-US" sz="2800" dirty="0"/>
              <a:t> </a:t>
            </a:r>
            <a:r>
              <a:rPr sz="2800" dirty="0"/>
              <a:t>加强对比学习。</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c.</a:t>
            </a:r>
            <a:r>
              <a:rPr lang="en-US" sz="2800" dirty="0"/>
              <a:t> </a:t>
            </a:r>
            <a:r>
              <a:rPr sz="2800" dirty="0"/>
              <a:t>把听音辨音和语音语调学习有机结合起来,做到听说互动。</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t>d.</a:t>
            </a:r>
            <a:r>
              <a:rPr lang="en-US" sz="2800" dirty="0"/>
              <a:t> </a:t>
            </a:r>
            <a:r>
              <a:rPr sz="2800" dirty="0"/>
              <a:t>语音语调重在实践。</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8105" y="147320"/>
            <a:ext cx="9638030" cy="1356360"/>
          </a:xfrm>
        </p:spPr>
        <p:txBody>
          <a:bodyPr rtlCol="0">
            <a:normAutofit fontScale="90000"/>
          </a:bodyPr>
          <a:lstStyle/>
          <a:p>
            <a:pPr rtl="0"/>
            <a:r>
              <a:rPr lang="en-US" dirty="0"/>
              <a:t>9.5</a:t>
            </a:r>
            <a:r>
              <a:rPr lang="zh-CN" altLang="en-US" dirty="0"/>
              <a:t> 学习语调时有哪些问题？有哪些对策？</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34184" y="298207"/>
            <a:ext cx="914400" cy="914400"/>
          </a:xfrm>
          <a:prstGeom prst="rect">
            <a:avLst/>
          </a:prstGeom>
        </p:spPr>
      </p:pic>
      <p:sp>
        <p:nvSpPr>
          <p:cNvPr id="6" name="内容占位符 5"/>
          <p:cNvSpPr>
            <a:spLocks noGrp="1"/>
          </p:cNvSpPr>
          <p:nvPr>
            <p:ph idx="1"/>
          </p:nvPr>
        </p:nvSpPr>
        <p:spPr>
          <a:xfrm>
            <a:off x="187960" y="1159510"/>
            <a:ext cx="11760835" cy="5743575"/>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sym typeface="+mn-ea"/>
              </a:rPr>
              <a:t>e.</a:t>
            </a:r>
            <a:r>
              <a:rPr lang="en-US" sz="2800" dirty="0">
                <a:sym typeface="+mn-ea"/>
              </a:rPr>
              <a:t> </a:t>
            </a:r>
            <a:r>
              <a:rPr sz="2800" dirty="0">
                <a:sym typeface="+mn-ea"/>
              </a:rPr>
              <a:t>在分析模仿中学习语音语调，在真实情景会话中巩固和提高，避免模仿的盲目性。</a:t>
            </a:r>
            <a:endParaRPr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sym typeface="+mn-ea"/>
              </a:rPr>
              <a:t>f.</a:t>
            </a:r>
            <a:r>
              <a:rPr lang="en-US" sz="2800" dirty="0">
                <a:sym typeface="+mn-ea"/>
              </a:rPr>
              <a:t> </a:t>
            </a:r>
            <a:r>
              <a:rPr sz="2800" dirty="0">
                <a:sym typeface="+mn-ea"/>
              </a:rPr>
              <a:t>转变语音语调学习观念，避免过多的孤立的、机械的操练。</a:t>
            </a:r>
            <a:endParaRPr sz="2800" dirty="0">
              <a:sym typeface="+mn-ea"/>
            </a:endParaRPr>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sym typeface="+mn-ea"/>
              </a:rPr>
              <a:t>g.</a:t>
            </a:r>
            <a:r>
              <a:rPr lang="en-US" sz="2800" dirty="0">
                <a:sym typeface="+mn-ea"/>
              </a:rPr>
              <a:t> </a:t>
            </a:r>
            <a:r>
              <a:rPr sz="2800" dirty="0">
                <a:sym typeface="+mn-ea"/>
              </a:rPr>
              <a:t>循序渐进，注意做好由易到难，由简单到复杂，由单一句子到复杂语篇，由慢速到快速、由准确到流利几方面的自然过渡。</a:t>
            </a:r>
            <a:endParaRPr sz="2800" dirty="0">
              <a:sym typeface="+mn-ea"/>
            </a:endParaRPr>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sz="2800" dirty="0">
                <a:sym typeface="+mn-ea"/>
              </a:rPr>
              <a:t>h.</a:t>
            </a:r>
            <a:r>
              <a:rPr lang="en-US" sz="2800" dirty="0">
                <a:sym typeface="+mn-ea"/>
              </a:rPr>
              <a:t> </a:t>
            </a:r>
            <a:r>
              <a:rPr sz="2800" dirty="0">
                <a:sym typeface="+mn-ea"/>
              </a:rPr>
              <a:t>要真正掌握好英语语调，以便能在口头表达中以恰当的语调自然地表达自己的态度和情感，还需要同学们尽可能多地与操英语的本族人进行面对面的交谈，在交际中体会语调功能，直至心领神会（黄丽娜 2005）。</a:t>
            </a:r>
            <a:endParaRPr sz="2800" dirty="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73250" y="315595"/>
            <a:ext cx="9446895" cy="1356360"/>
          </a:xfrm>
        </p:spPr>
        <p:txBody>
          <a:bodyPr rtlCol="0"/>
          <a:lstStyle/>
          <a:p>
            <a:pPr rtl="0"/>
            <a:r>
              <a:rPr lang="en-US" altLang="zh-CN" dirty="0">
                <a:latin typeface="Microsoft YaHei UI" panose="020B0503020204020204" pitchFamily="34" charset="-122"/>
                <a:ea typeface="Microsoft YaHei UI" panose="020B0503020204020204" pitchFamily="34" charset="-122"/>
              </a:rPr>
              <a:t>9.6</a:t>
            </a:r>
            <a:r>
              <a:rPr lang="zh-CN" altLang="en-US" dirty="0"/>
              <a:t> </a:t>
            </a:r>
            <a:r>
              <a:rPr lang="zh-CN" altLang="en-US" dirty="0">
                <a:latin typeface="Microsoft YaHei UI" panose="020B0503020204020204" pitchFamily="34" charset="-122"/>
                <a:ea typeface="Microsoft YaHei UI" panose="020B0503020204020204" pitchFamily="34" charset="-122"/>
              </a:rPr>
              <a:t>结语</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119505" y="1474470"/>
            <a:ext cx="9966325" cy="4607560"/>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en-GB" altLang="zh-CN" sz="2800" dirty="0"/>
              <a:t>在语言交际中，不同的人可能使用不同的语调，反映出他们不同的思想、态度和情感。语调可表达一定的信息，增加语言的感染力。语调的变化并不影响也不改变词汇本身的意义，但语调错误会造成误解，影响语言交际。因此掌握正确的语调、了解语调的功能对于有效交际极其重要。作为语言学者要会结合不同的语境,使用恰当的语调，从而在态度、社交、话语等方面传递出正确的意义。</a:t>
            </a:r>
            <a:endParaRPr lang="en-GB" altLang="zh-CN" sz="2800" dirty="0"/>
          </a:p>
        </p:txBody>
      </p:sp>
      <p:pic>
        <p:nvPicPr>
          <p:cNvPr id="4" name="图形 3" descr="铅笔"/>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519295" y="495300"/>
            <a:ext cx="695960" cy="7677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a:bodyPr>
          <a:lstStyle/>
          <a:p>
            <a:pPr rtl="0"/>
            <a:r>
              <a:rPr lang="zh-CN" altLang="en-US" u="sng" dirty="0"/>
              <a:t>感谢观看！</a:t>
            </a:r>
            <a:endParaRPr lang="zh-CN" altLang="en-US" u="sng" dirty="0">
              <a:latin typeface="Microsoft YaHei UI" panose="020B0503020204020204" pitchFamily="34" charset="-122"/>
              <a:ea typeface="Microsoft YaHei UI"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79796" y="244867"/>
            <a:ext cx="9875520" cy="1356360"/>
          </a:xfrm>
        </p:spPr>
        <p:txBody>
          <a:bodyPr rtlCol="0"/>
          <a:lstStyle/>
          <a:p>
            <a:pPr rtl="0"/>
            <a:r>
              <a:rPr lang="zh-CN" altLang="en-US" dirty="0">
                <a:latin typeface="Microsoft YaHei UI" panose="020B0503020204020204" pitchFamily="34" charset="-122"/>
                <a:ea typeface="Microsoft YaHei UI" panose="020B0503020204020204" pitchFamily="34" charset="-122"/>
              </a:rPr>
              <a:t>目录</a:t>
            </a:r>
            <a:endParaRPr lang="zh-CN" altLang="en-US" dirty="0">
              <a:latin typeface="Microsoft YaHei UI" panose="020B0503020204020204" pitchFamily="34" charset="-122"/>
              <a:ea typeface="Microsoft YaHei UI" panose="020B0503020204020204" pitchFamily="34" charset="-122"/>
            </a:endParaRPr>
          </a:p>
        </p:txBody>
      </p:sp>
      <p:graphicFrame>
        <p:nvGraphicFramePr>
          <p:cNvPr id="4" name="内容占位符 3"/>
          <p:cNvGraphicFramePr>
            <a:graphicFrameLocks noGrp="1"/>
          </p:cNvGraphicFramePr>
          <p:nvPr>
            <p:ph idx="1"/>
            <p:custDataLst>
              <p:tags r:id="rId1"/>
            </p:custDataLst>
          </p:nvPr>
        </p:nvGraphicFramePr>
        <p:xfrm>
          <a:off x="2568575" y="1808480"/>
          <a:ext cx="6926580" cy="3840480"/>
        </p:xfrm>
        <a:graphic>
          <a:graphicData uri="http://schemas.openxmlformats.org/drawingml/2006/table">
            <a:tbl>
              <a:tblPr firstRow="1" bandRow="1">
                <a:tableStyleId>{5C22544A-7EE6-4342-B048-85BDC9FD1C3A}</a:tableStyleId>
              </a:tblPr>
              <a:tblGrid>
                <a:gridCol w="6926580"/>
              </a:tblGrid>
              <a:tr h="457200">
                <a:tc>
                  <a:txBody>
                    <a:bodyPr/>
                    <a:lstStyle/>
                    <a:p>
                      <a:pPr rtl="0"/>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本节课，将学习</a:t>
                      </a:r>
                      <a:r>
                        <a:rPr lang="en-US" altLang="zh-CN" sz="2400" dirty="0">
                          <a:latin typeface="Microsoft YaHei UI" panose="020B0503020204020204" pitchFamily="34" charset="-122"/>
                          <a:ea typeface="Microsoft YaHei UI" panose="020B0503020204020204" pitchFamily="34" charset="-122"/>
                          <a:cs typeface="Tahoma" panose="020B0604030504040204" pitchFamily="34" charset="0"/>
                        </a:rPr>
                        <a:t>…</a:t>
                      </a:r>
                      <a:endParaRPr lang="en-US"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r h="2939415">
                <a:tc>
                  <a:txBody>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.1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故事缘起</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.2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故事引发的思考</a:t>
                      </a:r>
                      <a:endParaRPr lang="en-GB" altLang="zh-CN"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.3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语调是什么？</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.4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语调有哪些语用功能？</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.5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学习语调时有哪些问题？有哪些对策？</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pitchFamily="2" charset="2"/>
                        <a:buNone/>
                        <a:defRPr/>
                      </a:pPr>
                      <a:r>
                        <a:rPr lang="en-US" altLang="en-GB" sz="2400" dirty="0">
                          <a:latin typeface="Microsoft YaHei UI" panose="020B0503020204020204" pitchFamily="34" charset="-122"/>
                          <a:ea typeface="Microsoft YaHei UI" panose="020B0503020204020204" pitchFamily="34" charset="-122"/>
                          <a:cs typeface="Tahoma" panose="020B0604030504040204" pitchFamily="34" charset="0"/>
                          <a:sym typeface="+mn-ea"/>
                        </a:rPr>
                        <a:t>9</a:t>
                      </a:r>
                      <a:r>
                        <a:rPr lang="en-GB" altLang="zh-CN" sz="2400" dirty="0">
                          <a:latin typeface="Microsoft YaHei UI" panose="020B0503020204020204" pitchFamily="34" charset="-122"/>
                          <a:ea typeface="Microsoft YaHei UI" panose="020B0503020204020204" pitchFamily="34" charset="-122"/>
                          <a:cs typeface="Tahoma" panose="020B0604030504040204" pitchFamily="34" charset="0"/>
                        </a:rPr>
                        <a:t>.6 </a:t>
                      </a:r>
                      <a:r>
                        <a:rPr lang="zh-CN" altLang="en-US" sz="2400" dirty="0">
                          <a:latin typeface="Microsoft YaHei UI" panose="020B0503020204020204" pitchFamily="34" charset="-122"/>
                          <a:ea typeface="Microsoft YaHei UI" panose="020B0503020204020204" pitchFamily="34" charset="-122"/>
                          <a:cs typeface="Tahoma" panose="020B0604030504040204" pitchFamily="34" charset="0"/>
                        </a:rPr>
                        <a:t>结语</a:t>
                      </a:r>
                      <a:endParaRPr lang="zh-CN" altLang="en-US" sz="2400" dirty="0">
                        <a:latin typeface="Microsoft YaHei UI" panose="020B0503020204020204" pitchFamily="34" charset="-122"/>
                        <a:ea typeface="Microsoft YaHei UI" panose="020B0503020204020204" pitchFamily="34" charset="-122"/>
                        <a:cs typeface="Tahoma" panose="020B0604030504040204" pitchFamily="34" charset="0"/>
                      </a:endParaRPr>
                    </a:p>
                  </a:txBody>
                  <a:tcPr/>
                </a:tc>
              </a:tr>
            </a:tbl>
          </a:graphicData>
        </a:graphic>
      </p:graphicFrame>
      <p:pic>
        <p:nvPicPr>
          <p:cNvPr id="3" name="图片 2"/>
          <p:cNvPicPr>
            <a:picLocks noChangeAspect="1"/>
          </p:cNvPicPr>
          <p:nvPr/>
        </p:nvPicPr>
        <p:blipFill>
          <a:blip r:embed="rId2"/>
          <a:stretch>
            <a:fillRect/>
          </a:stretch>
        </p:blipFill>
        <p:spPr>
          <a:xfrm>
            <a:off x="3943310" y="395957"/>
            <a:ext cx="914479" cy="9144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105167"/>
            <a:ext cx="9875520" cy="1356360"/>
          </a:xfrm>
        </p:spPr>
        <p:txBody>
          <a:bodyPr rtlCol="0"/>
          <a:lstStyle/>
          <a:p>
            <a:pPr rtl="0"/>
            <a:r>
              <a:rPr lang="en-US" altLang="en-GB" dirty="0">
                <a:latin typeface="Microsoft YaHei UI" panose="020B0503020204020204" pitchFamily="34" charset="-122"/>
                <a:ea typeface="Microsoft YaHei UI" panose="020B0503020204020204" pitchFamily="34" charset="-122"/>
              </a:rPr>
              <a:t>9</a:t>
            </a:r>
            <a:r>
              <a:rPr lang="en-GB" altLang="zh-CN" dirty="0">
                <a:latin typeface="Microsoft YaHei UI" panose="020B0503020204020204" pitchFamily="34" charset="-122"/>
                <a:ea typeface="Microsoft YaHei UI" panose="020B0503020204020204" pitchFamily="34" charset="-122"/>
              </a:rPr>
              <a:t>.1 </a:t>
            </a:r>
            <a:r>
              <a:rPr lang="zh-CN" altLang="en-US" dirty="0">
                <a:latin typeface="Microsoft YaHei UI" panose="020B0503020204020204" pitchFamily="34" charset="-122"/>
                <a:ea typeface="Microsoft YaHei UI" panose="020B0503020204020204" pitchFamily="34" charset="-122"/>
              </a:rPr>
              <a:t>故事缘起</a:t>
            </a:r>
            <a:endParaRPr lang="zh-CN" altLang="en-US" dirty="0">
              <a:latin typeface="Microsoft YaHei UI" panose="020B0503020204020204" pitchFamily="34" charset="-122"/>
              <a:ea typeface="Microsoft YaHei UI" panose="020B0503020204020204" pitchFamily="34" charset="-122"/>
            </a:endParaRPr>
          </a:p>
        </p:txBody>
      </p:sp>
      <p:pic>
        <p:nvPicPr>
          <p:cNvPr id="5" name="图形 4" descr="会议"/>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06344" y="242327"/>
            <a:ext cx="914400" cy="914400"/>
          </a:xfrm>
          <a:prstGeom prst="rect">
            <a:avLst/>
          </a:prstGeom>
        </p:spPr>
      </p:pic>
      <p:sp>
        <p:nvSpPr>
          <p:cNvPr id="8" name="内容占位符 7"/>
          <p:cNvSpPr>
            <a:spLocks noGrp="1"/>
          </p:cNvSpPr>
          <p:nvPr>
            <p:ph idx="1"/>
          </p:nvPr>
        </p:nvSpPr>
        <p:spPr>
          <a:xfrm>
            <a:off x="589915" y="1184910"/>
            <a:ext cx="10946765" cy="5170805"/>
          </a:xfrm>
        </p:spPr>
        <p:txBody>
          <a:bodyPr>
            <a:noAutofit/>
          </a:bodyPr>
          <a:lstStyle/>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我们常常听到有人说：“听，这姑娘说话跟唱歌一样。”这银铃般的悦耳升调，就是一个人的说话语调。有人不大重视语调，其实，语言是靠语调来传播的，语调的不同所表达的意思也会有所差别。而对于广大的语言学习者尤其是英语学习者来说，语调就更加需要加以重视了。因为在英语的口语中</a:t>
            </a:r>
            <a:r>
              <a:rPr lang="zh-CN" altLang="en-GB" sz="2000" dirty="0"/>
              <a:t>，</a:t>
            </a:r>
            <a:r>
              <a:rPr lang="en-GB" sz="2000" dirty="0"/>
              <a:t>同一句话除了词汇意义以外</a:t>
            </a:r>
            <a:r>
              <a:rPr lang="zh-CN" altLang="en-GB" sz="2000" dirty="0"/>
              <a:t>，</a:t>
            </a:r>
            <a:r>
              <a:rPr lang="en-GB" sz="2000" dirty="0"/>
              <a:t>还有语调意义(intonation meaning)。语调意义指说话人用语调所表示的态度或口气。英美人对英语语调的反应比对语词更加敏感和强烈。同一个歧义句</a:t>
            </a:r>
            <a:r>
              <a:rPr lang="zh-CN" altLang="en-GB" sz="2000" dirty="0"/>
              <a:t>，</a:t>
            </a:r>
            <a:r>
              <a:rPr lang="en-GB" sz="2000" dirty="0"/>
              <a:t>因语调模式不同</a:t>
            </a:r>
            <a:r>
              <a:rPr lang="zh-CN" altLang="en-GB" sz="2000" dirty="0"/>
              <a:t>，</a:t>
            </a:r>
            <a:r>
              <a:rPr lang="en-GB" sz="2000" dirty="0"/>
              <a:t>而语义各异。难怪美国语学家Fries认为,在英语谈话中</a:t>
            </a:r>
            <a:r>
              <a:rPr lang="zh-CN" altLang="en-GB" sz="2000" dirty="0"/>
              <a:t>，</a:t>
            </a:r>
            <a:r>
              <a:rPr lang="en-GB" sz="2000" dirty="0"/>
              <a:t>“重要的不仅是你说的什么</a:t>
            </a:r>
            <a:r>
              <a:rPr lang="zh-CN" altLang="en-GB" sz="2000" dirty="0"/>
              <a:t>，</a:t>
            </a:r>
            <a:r>
              <a:rPr lang="en-GB" sz="2000" dirty="0"/>
              <a:t>而是你怎样说”（桂灿昆 1985）。</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如在美国家庭中</a:t>
            </a:r>
            <a:r>
              <a:rPr lang="zh-CN" altLang="en-GB" sz="2000" dirty="0"/>
              <a:t>，</a:t>
            </a:r>
            <a:r>
              <a:rPr lang="en-GB" sz="2000" dirty="0"/>
              <a:t> What′re we having for dinner, Mother?用不同的语调往往表示不同的态度。如果用正常的语调称呼母亲，表示应有的尊重。如果用低平调称呼母亲则不够礼貌，如果在dinner和Mother两个词上都用低平调</a:t>
            </a:r>
            <a:r>
              <a:rPr lang="zh-CN" altLang="en-GB" sz="2000" dirty="0"/>
              <a:t>，</a:t>
            </a:r>
            <a:r>
              <a:rPr lang="en-GB" sz="2000" dirty="0"/>
              <a:t>表示无论对母亲的烹调技术或母亲本人都看不起。</a:t>
            </a:r>
            <a:endParaRPr lang="en-GB" sz="2000" dirty="0"/>
          </a:p>
          <a:p>
            <a:pPr marL="0" indent="508000" algn="just" fontAlgn="auto">
              <a:lnSpc>
                <a:spcPct val="150000"/>
              </a:lnSpc>
              <a:spcBef>
                <a:spcPts val="0"/>
              </a:spcBef>
              <a:buNone/>
              <a:extLst>
                <a:ext uri="{35155182-B16C-46BC-9424-99874614C6A1}">
                  <wpsdc:indentchars xmlns:wpsdc="http://www.wps.cn/officeDocument/2017/drawingmlCustomData" val="200" checksum="282533468"/>
                </a:ext>
              </a:extLst>
            </a:pPr>
            <a:r>
              <a:rPr lang="en-GB" sz="2000" dirty="0"/>
              <a:t>由于语调产生的误会在生活中频发，我们应该弄懂误会背后的语言机制以避免犯同样的错。</a:t>
            </a:r>
            <a:endParaRPr lang="en-GB"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9836" y="384567"/>
            <a:ext cx="9875520" cy="1356360"/>
          </a:xfrm>
        </p:spPr>
        <p:txBody>
          <a:bodyPr rtlCol="0"/>
          <a:lstStyle/>
          <a:p>
            <a:pPr rtl="0"/>
            <a:r>
              <a:rPr lang="en-US" altLang="en-GB" dirty="0"/>
              <a:t>9</a:t>
            </a:r>
            <a:r>
              <a:rPr lang="en-GB" altLang="zh-CN" dirty="0"/>
              <a:t>.2</a:t>
            </a:r>
            <a:r>
              <a:rPr lang="zh-CN" altLang="en-US" dirty="0"/>
              <a:t> 故事引发的思考</a:t>
            </a:r>
            <a:r>
              <a:rPr lang="zh-CN" altLang="en-US" dirty="0">
                <a:latin typeface="Microsoft YaHei UI" panose="020B0503020204020204" pitchFamily="34" charset="-122"/>
                <a:ea typeface="Microsoft YaHei UI" panose="020B0503020204020204" pitchFamily="34" charset="-122"/>
              </a:rPr>
              <a:t> </a:t>
            </a:r>
            <a:endParaRPr lang="zh-CN" altLang="en-US" dirty="0">
              <a:latin typeface="Microsoft YaHei UI" panose="020B0503020204020204" pitchFamily="34" charset="-122"/>
              <a:ea typeface="Microsoft YaHei UI" panose="020B0503020204020204" pitchFamily="34" charset="-122"/>
            </a:endParaRPr>
          </a:p>
        </p:txBody>
      </p:sp>
      <p:sp>
        <p:nvSpPr>
          <p:cNvPr id="6" name="内容占位符 5"/>
          <p:cNvSpPr>
            <a:spLocks noGrp="1"/>
          </p:cNvSpPr>
          <p:nvPr>
            <p:ph idx="1"/>
          </p:nvPr>
        </p:nvSpPr>
        <p:spPr>
          <a:xfrm>
            <a:off x="1501775" y="2089785"/>
            <a:ext cx="9240520" cy="3788410"/>
          </a:xfrm>
        </p:spPr>
        <p:txBody>
          <a:bodyPr>
            <a:normAutofit lnSpcReduction="20000"/>
          </a:bodyPr>
          <a:lstStyle/>
          <a:p>
            <a:pPr marL="502920" indent="-457200" algn="just">
              <a:buFont typeface="+mj-lt"/>
              <a:buAutoNum type="arabicParenR"/>
            </a:pPr>
            <a:r>
              <a:rPr lang="zh-CN" altLang="en-US" sz="3200" dirty="0"/>
              <a:t>在语言学中语调是什么？</a:t>
            </a:r>
            <a:endParaRPr lang="zh-CN" altLang="en-US" sz="3200" dirty="0"/>
          </a:p>
          <a:p>
            <a:pPr marL="502920" indent="-457200" algn="just">
              <a:buFont typeface="+mj-lt"/>
              <a:buAutoNum type="arabicParenR"/>
            </a:pPr>
            <a:endParaRPr lang="en-GB" altLang="zh-CN" sz="3200" dirty="0"/>
          </a:p>
          <a:p>
            <a:pPr marL="502920" indent="-457200" algn="just">
              <a:buFont typeface="+mj-lt"/>
              <a:buAutoNum type="arabicParenR"/>
            </a:pPr>
            <a:r>
              <a:rPr lang="zh-CN" altLang="en-US" sz="3200" dirty="0"/>
              <a:t>语调有哪些语用功能？</a:t>
            </a:r>
            <a:endParaRPr lang="zh-CN" altLang="en-US" sz="3200" dirty="0"/>
          </a:p>
          <a:p>
            <a:pPr marL="502920" indent="-457200" algn="just">
              <a:buFont typeface="+mj-lt"/>
              <a:buAutoNum type="arabicParenR"/>
            </a:pPr>
            <a:endParaRPr lang="en-GB" altLang="zh-CN" sz="3200" dirty="0"/>
          </a:p>
          <a:p>
            <a:pPr marL="502920" indent="-457200" algn="just" fontAlgn="auto">
              <a:lnSpc>
                <a:spcPct val="150000"/>
              </a:lnSpc>
              <a:buFont typeface="+mj-lt"/>
              <a:buAutoNum type="arabicParenR"/>
            </a:pPr>
            <a:r>
              <a:rPr lang="zh-CN" altLang="en-US" sz="3200" dirty="0"/>
              <a:t>作为语言学习者我们在学习语调时存在哪些问题以及有哪些对策能够帮助我们更好的掌握语调？</a:t>
            </a:r>
            <a:endParaRPr lang="zh-CN" altLang="en-US" sz="3200" dirty="0"/>
          </a:p>
          <a:p>
            <a:endParaRPr lang="zh-CN" altLang="en-US" sz="3200" dirty="0"/>
          </a:p>
        </p:txBody>
      </p:sp>
      <p:sp>
        <p:nvSpPr>
          <p:cNvPr id="3" name="思想气泡: 云 2"/>
          <p:cNvSpPr/>
          <p:nvPr/>
        </p:nvSpPr>
        <p:spPr>
          <a:xfrm>
            <a:off x="7188200" y="657860"/>
            <a:ext cx="812800" cy="670560"/>
          </a:xfrm>
          <a:prstGeom prst="cloudCallou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47320"/>
            <a:ext cx="8171180" cy="1356360"/>
          </a:xfrm>
        </p:spPr>
        <p:txBody>
          <a:bodyPr rtlCol="0">
            <a:normAutofit/>
          </a:bodyPr>
          <a:lstStyle/>
          <a:p>
            <a:pPr algn="l" rtl="0"/>
            <a:r>
              <a:rPr lang="en-US" altLang="en-GB" dirty="0"/>
              <a:t>9</a:t>
            </a:r>
            <a:r>
              <a:rPr lang="en-GB" altLang="zh-CN" dirty="0"/>
              <a:t>.3</a:t>
            </a:r>
            <a:r>
              <a:rPr lang="zh-CN" altLang="en-US" dirty="0"/>
              <a:t> 语调是什么？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995459" y="298207"/>
            <a:ext cx="914400" cy="914400"/>
          </a:xfrm>
          <a:prstGeom prst="rect">
            <a:avLst/>
          </a:prstGeom>
        </p:spPr>
      </p:pic>
      <p:sp>
        <p:nvSpPr>
          <p:cNvPr id="6" name="内容占位符 5"/>
          <p:cNvSpPr>
            <a:spLocks noGrp="1"/>
          </p:cNvSpPr>
          <p:nvPr>
            <p:ph idx="1"/>
          </p:nvPr>
        </p:nvSpPr>
        <p:spPr>
          <a:xfrm>
            <a:off x="654050" y="1271905"/>
            <a:ext cx="10799445" cy="5236210"/>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“语调”是超音段音系学术语，指英语口语中的音高模式 (O’Connor &amp;Arnold 1973:1)。语调包括重音、音调、节奏、停顿等韵律特征(Halliday 1967)。语调是人们说话时语流的轻重、高低、升降等变化的模式。语调在语言系统中占有显著的地位，它能表达说话者的态度、意图或感情。著名语言学家 Halliday 将英语语调分类为五种简单式语调和两种复式语调（曲折调）：降调，降升，低升，高升，升降和降+低升，升降+低升。不管英语语调的类型有多复杂，它们的作用可以用一句话来概括：“语调的作用在于可以表达词汇和句法结构本身以外的意义，可以标明说话者在特定语境中所处的态度”(Coulthard 1977:98)。</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47320"/>
            <a:ext cx="8171180" cy="1356360"/>
          </a:xfrm>
        </p:spPr>
        <p:txBody>
          <a:bodyPr rtlCol="0">
            <a:normAutofit/>
          </a:bodyPr>
          <a:lstStyle/>
          <a:p>
            <a:pPr algn="l" rtl="0"/>
            <a:r>
              <a:rPr lang="en-US" altLang="en-GB" dirty="0"/>
              <a:t>9</a:t>
            </a:r>
            <a:r>
              <a:rPr lang="en-GB" altLang="zh-CN" dirty="0"/>
              <a:t>.3</a:t>
            </a:r>
            <a:r>
              <a:rPr lang="zh-CN" altLang="en-US" dirty="0"/>
              <a:t> 语调是什么？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995459" y="298207"/>
            <a:ext cx="914400" cy="914400"/>
          </a:xfrm>
          <a:prstGeom prst="rect">
            <a:avLst/>
          </a:prstGeom>
        </p:spPr>
      </p:pic>
      <p:sp>
        <p:nvSpPr>
          <p:cNvPr id="6" name="内容占位符 5"/>
          <p:cNvSpPr>
            <a:spLocks noGrp="1"/>
          </p:cNvSpPr>
          <p:nvPr>
            <p:ph idx="1"/>
          </p:nvPr>
        </p:nvSpPr>
        <p:spPr>
          <a:xfrm>
            <a:off x="640080" y="1492250"/>
            <a:ext cx="10897870" cy="4488180"/>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语调标调体系种类繁多，采用语音学大师赵元任的五度标调方法标写英语五种基本语调如下：</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(1)  平调(Level tone): /55/ /33/ /11/</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(2)  升调(Rising tone): /15/ /13/</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(3)  降升(Fall-rise tone): /513/</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(4)  升降(Rise-fall tone): /351/</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(5)  降Fall: /51/ /31/</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endParaRPr lang="zh-CN"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8265" y="105410"/>
            <a:ext cx="8171180" cy="1356360"/>
          </a:xfrm>
        </p:spPr>
        <p:txBody>
          <a:bodyPr rtlCol="0">
            <a:normAutofit/>
          </a:bodyPr>
          <a:lstStyle/>
          <a:p>
            <a:pPr algn="l" rtl="0"/>
            <a:r>
              <a:rPr lang="en-US" altLang="en-GB" dirty="0"/>
              <a:t>9</a:t>
            </a:r>
            <a:r>
              <a:rPr lang="en-GB" altLang="zh-CN" dirty="0"/>
              <a:t>.3</a:t>
            </a:r>
            <a:r>
              <a:rPr lang="zh-CN" altLang="en-US" dirty="0"/>
              <a:t> 语调是什么？</a:t>
            </a:r>
            <a:endParaRPr lang="zh-CN" altLang="en-US"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995459" y="256297"/>
            <a:ext cx="914400" cy="914400"/>
          </a:xfrm>
          <a:prstGeom prst="rect">
            <a:avLst/>
          </a:prstGeom>
        </p:spPr>
      </p:pic>
      <p:sp>
        <p:nvSpPr>
          <p:cNvPr id="6" name="内容占位符 5"/>
          <p:cNvSpPr>
            <a:spLocks noGrp="1"/>
          </p:cNvSpPr>
          <p:nvPr>
            <p:ph idx="1"/>
          </p:nvPr>
        </p:nvSpPr>
        <p:spPr>
          <a:xfrm>
            <a:off x="723900" y="961390"/>
            <a:ext cx="10743565" cy="5546725"/>
          </a:xfrm>
        </p:spPr>
        <p:txBody>
          <a:bodyPr>
            <a:noAutofit/>
          </a:bodyPr>
          <a:lstStyle/>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声音在话语交际过程中有高有低，在语音学中称之为key。根据语调升降幅度可以把音高分为高(high)、中(mid)、低(low)。升调进一步分为低升和高升调，降调可再分为低降和高降调。如，/55/ 是高平调，/11/是低平调；/15/是高升调，/13/是低升调；/51/是高降调，/31/是低降调。交际中使用频率较高的调型有：降、升、降升，本单元分别使用↘、↗、↘↗↘来表示。</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英语语调的基本单位是声调群( tone group)，是运用一个语调曲线的一段话语片段。一个完整的声调群分五部分：调冠、调头、调体、调核和调尾。</a:t>
            </a:r>
            <a:endParaRPr lang="zh-CN" altLang="en-US"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lang="zh-CN" altLang="en-US" sz="2400" dirty="0"/>
              <a:t>本单元采用大写字母表示调核音节所在。英语的重音与音高、音强、音长和音质都有密切的关系。语调的高低和升降必须通过重音来体现；反之，语调的变化又能突出重读的音节。英语的句重音在交际中同样具有表义功能。</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9.4</a:t>
            </a:r>
            <a:r>
              <a:rPr lang="zh-CN" altLang="en-US" dirty="0">
                <a:sym typeface="+mn-ea"/>
              </a:rPr>
              <a:t> 语调有哪些语用功能？</a:t>
            </a:r>
            <a:endParaRPr lang="zh-CN" altLang="en-US" dirty="0">
              <a:sym typeface="+mn-ea"/>
            </a:endParaRPr>
          </a:p>
        </p:txBody>
      </p:sp>
      <p:sp>
        <p:nvSpPr>
          <p:cNvPr id="6" name="内容占位符 5"/>
          <p:cNvSpPr>
            <a:spLocks noGrp="1"/>
          </p:cNvSpPr>
          <p:nvPr>
            <p:ph idx="1"/>
          </p:nvPr>
        </p:nvSpPr>
        <p:spPr>
          <a:xfrm>
            <a:off x="1378585" y="1395095"/>
            <a:ext cx="9129395" cy="4674235"/>
          </a:xfrm>
        </p:spPr>
        <p:txBody>
          <a:bodyPr>
            <a:noAutofit/>
          </a:bodyPr>
          <a:lstStyle/>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英语语调主要有四种功能：</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表态功能（attitudinal function）</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话语功能（discourse function）</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语法功能（ grammatical  function ）</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强调功能（accentual function）</a:t>
            </a:r>
            <a:endParaRPr lang="zh-CN" altLang="en-US" sz="2800" dirty="0"/>
          </a:p>
          <a:p>
            <a:pPr marL="0" indent="711200" algn="just" fontAlgn="auto">
              <a:lnSpc>
                <a:spcPct val="150000"/>
              </a:lnSpc>
              <a:spcBef>
                <a:spcPts val="0"/>
              </a:spcBef>
              <a:buNone/>
              <a:extLst>
                <a:ext uri="{35155182-B16C-46BC-9424-99874614C6A1}">
                  <wpsdc:indentchars xmlns:wpsdc="http://www.wps.cn/officeDocument/2017/drawingmlCustomData" val="200" checksum="3773799597"/>
                </a:ext>
              </a:extLst>
            </a:pPr>
            <a:r>
              <a:rPr lang="zh-CN" altLang="en-US" sz="2800" dirty="0"/>
              <a:t>在语言交际中，人们通过正确把握语调的功能，从而达到交际目的（国伟秋 2009）。</a:t>
            </a:r>
            <a:endParaRPr lang="zh-CN" altLang="en-US" sz="2800" dirty="0"/>
          </a:p>
          <a:p>
            <a:pPr marL="0" indent="0" algn="just" fontAlgn="auto">
              <a:lnSpc>
                <a:spcPct val="150000"/>
              </a:lnSpc>
              <a:spcBef>
                <a:spcPts val="0"/>
              </a:spcBef>
              <a:buNone/>
            </a:pPr>
            <a:endParaRPr lang="zh-CN" altLang="en-US" sz="28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93169" y="395997"/>
            <a:ext cx="9144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96766" y="244867"/>
            <a:ext cx="9875520" cy="1356360"/>
          </a:xfrm>
        </p:spPr>
        <p:txBody>
          <a:bodyPr rtlCol="0"/>
          <a:lstStyle/>
          <a:p>
            <a:pPr rtl="0"/>
            <a:r>
              <a:rPr lang="en-US" altLang="en-GB" dirty="0">
                <a:sym typeface="+mn-ea"/>
              </a:rPr>
              <a:t>9.4</a:t>
            </a:r>
            <a:r>
              <a:rPr lang="zh-CN" altLang="en-US" dirty="0">
                <a:sym typeface="+mn-ea"/>
              </a:rPr>
              <a:t> 语调有哪些语用功能？</a:t>
            </a:r>
            <a:endParaRPr lang="zh-CN" altLang="en-US" dirty="0">
              <a:sym typeface="+mn-ea"/>
            </a:endParaRPr>
          </a:p>
        </p:txBody>
      </p:sp>
      <p:sp>
        <p:nvSpPr>
          <p:cNvPr id="6" name="内容占位符 5"/>
          <p:cNvSpPr>
            <a:spLocks noGrp="1"/>
          </p:cNvSpPr>
          <p:nvPr>
            <p:ph idx="1"/>
          </p:nvPr>
        </p:nvSpPr>
        <p:spPr>
          <a:xfrm>
            <a:off x="447040" y="1310640"/>
            <a:ext cx="11230610" cy="5076190"/>
          </a:xfrm>
        </p:spPr>
        <p:txBody>
          <a:bodyPr>
            <a:noAutofit/>
          </a:bodyPr>
          <a:lstStyle/>
          <a:p>
            <a:pPr marL="342900" indent="-342900" algn="just" fontAlgn="auto">
              <a:lnSpc>
                <a:spcPct val="150000"/>
              </a:lnSpc>
              <a:spcBef>
                <a:spcPts val="0"/>
              </a:spcBef>
            </a:pPr>
            <a:r>
              <a:rPr lang="zh-CN" altLang="en-US" sz="2400" u="sng" dirty="0"/>
              <a:t>表态功能：</a:t>
            </a:r>
            <a:endParaRPr sz="2400" dirty="0"/>
          </a:p>
          <a:p>
            <a:pPr marL="0" indent="609600" algn="just" fontAlgn="auto">
              <a:lnSpc>
                <a:spcPct val="150000"/>
              </a:lnSpc>
              <a:spcBef>
                <a:spcPts val="0"/>
              </a:spcBef>
              <a:buNone/>
              <a:extLst>
                <a:ext uri="{35155182-B16C-46BC-9424-99874614C6A1}">
                  <wpsdc:indentchars xmlns:wpsdc="http://www.wps.cn/officeDocument/2017/drawingmlCustomData" val="200" checksum="4158780845"/>
                </a:ext>
              </a:extLst>
            </a:pPr>
            <a:r>
              <a:rPr sz="2400" dirty="0"/>
              <a:t>表态功能可以是指不同语调与其表达的情态之间的相互影响和作用，它可以表示说话人的一种感情状态——或平静，或激动，或高兴，或悲伤。由此可见，语调可以表达说话人对所说内容或对听话人的主观意图、态度和情感。一般说来，高调比低调听起来要欢快、生动、有趣；降调表示说话人态度肯定、明确；升调用来表示说话人不肯定、或疑问；降升调表示犹豫、对比、含蓄、疑问或保留。</a:t>
            </a:r>
            <a:endParaRPr sz="2400" dirty="0"/>
          </a:p>
          <a:p>
            <a:pPr marL="0" indent="0" algn="just" fontAlgn="auto">
              <a:lnSpc>
                <a:spcPct val="150000"/>
              </a:lnSpc>
              <a:spcBef>
                <a:spcPts val="0"/>
              </a:spcBef>
              <a:buNone/>
            </a:pPr>
            <a:r>
              <a:rPr sz="2400" dirty="0">
                <a:solidFill>
                  <a:srgbClr val="00B050"/>
                </a:solidFill>
              </a:rPr>
              <a:t>例如：</a:t>
            </a:r>
            <a:endParaRPr sz="2400" dirty="0">
              <a:solidFill>
                <a:srgbClr val="00B050"/>
              </a:solidFill>
            </a:endParaRPr>
          </a:p>
          <a:p>
            <a:pPr marL="0" indent="0" algn="just" fontAlgn="auto">
              <a:lnSpc>
                <a:spcPct val="150000"/>
              </a:lnSpc>
              <a:spcBef>
                <a:spcPts val="0"/>
              </a:spcBef>
              <a:buNone/>
            </a:pPr>
            <a:r>
              <a:rPr sz="2400" dirty="0">
                <a:solidFill>
                  <a:srgbClr val="00B050"/>
                </a:solidFill>
              </a:rPr>
              <a:t>（6）a. Do you understand it ↘now?  </a:t>
            </a:r>
            <a:endParaRPr sz="2400" dirty="0">
              <a:solidFill>
                <a:srgbClr val="00B050"/>
              </a:solidFill>
            </a:endParaRPr>
          </a:p>
          <a:p>
            <a:pPr marL="0" indent="0" algn="just" fontAlgn="auto">
              <a:lnSpc>
                <a:spcPct val="150000"/>
              </a:lnSpc>
              <a:spcBef>
                <a:spcPts val="0"/>
              </a:spcBef>
              <a:buNone/>
            </a:pPr>
            <a:r>
              <a:rPr lang="en-US" sz="2400" dirty="0">
                <a:solidFill>
                  <a:srgbClr val="00B050"/>
                </a:solidFill>
              </a:rPr>
              <a:t>         </a:t>
            </a:r>
            <a:r>
              <a:rPr sz="2400" dirty="0">
                <a:solidFill>
                  <a:srgbClr val="00B050"/>
                </a:solidFill>
              </a:rPr>
              <a:t>b. Do you understand it  ↗now?  (= You ought to understand it now.)</a:t>
            </a:r>
            <a:r>
              <a:rPr sz="2400" dirty="0"/>
              <a:t> </a:t>
            </a:r>
            <a:endParaRPr sz="2400" dirty="0"/>
          </a:p>
        </p:txBody>
      </p:sp>
      <p:pic>
        <p:nvPicPr>
          <p:cNvPr id="5" name="图形 4" descr="教师"/>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93169" y="395997"/>
            <a:ext cx="914400" cy="914400"/>
          </a:xfrm>
          <a:prstGeom prst="rect">
            <a:avLst/>
          </a:prstGeom>
        </p:spPr>
      </p:pic>
    </p:spTree>
  </p:cSld>
  <p:clrMapOvr>
    <a:masterClrMapping/>
  </p:clrMapOvr>
</p:sld>
</file>

<file path=ppt/tags/tag1.xml><?xml version="1.0" encoding="utf-8"?>
<p:tagLst xmlns:p="http://schemas.openxmlformats.org/presentationml/2006/main">
  <p:tag name="TABLE_ENDDRAG_ORIGIN_RECT" val="548*259"/>
  <p:tag name="TABLE_ENDDRAG_RECT" val="91*130*548*259"/>
</p:tagLst>
</file>

<file path=ppt/theme/theme1.xml><?xml version="1.0" encoding="utf-8"?>
<a:theme xmlns:a="http://schemas.openxmlformats.org/drawingml/2006/main" name="基础">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学生行为教师行为</Template>
  <TotalTime>0</TotalTime>
  <Words>3700</Words>
  <Application>WPS 演示</Application>
  <PresentationFormat>宽屏</PresentationFormat>
  <Paragraphs>125</Paragraphs>
  <Slides>18</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Microsoft YaHei UI</vt:lpstr>
      <vt:lpstr>Corbel</vt:lpstr>
      <vt:lpstr>Tahoma</vt:lpstr>
      <vt:lpstr>微软雅黑</vt:lpstr>
      <vt:lpstr>Arial Unicode MS</vt:lpstr>
      <vt:lpstr>基础</vt:lpstr>
      <vt:lpstr>9. 神奇的语调</vt:lpstr>
      <vt:lpstr>目录</vt:lpstr>
      <vt:lpstr>9.1 故事缘起</vt:lpstr>
      <vt:lpstr>9.2 故事引发的思考 </vt:lpstr>
      <vt:lpstr>9.3 语调是什么？</vt:lpstr>
      <vt:lpstr>9.3 语调是什么？</vt:lpstr>
      <vt:lpstr>9.3 语调是什么？</vt:lpstr>
      <vt:lpstr>9.4 语调有哪些语用功能？</vt:lpstr>
      <vt:lpstr>9.4 语调有哪些语用功能？</vt:lpstr>
      <vt:lpstr>9.4 语调有哪些语用功能？</vt:lpstr>
      <vt:lpstr>9.4 语调有哪些语用功能？</vt:lpstr>
      <vt:lpstr>9.4 语调有哪些语用功能？</vt:lpstr>
      <vt:lpstr>9.5 学习语调时有哪些问题？有哪些对策？</vt:lpstr>
      <vt:lpstr>9.5 学习语调时有哪些问题？有哪些对策？</vt:lpstr>
      <vt:lpstr>9.5 学习语调时有哪些问题？有哪些对策？</vt:lpstr>
      <vt:lpstr>9.5 学习语调时有哪些问题？有哪些对策？</vt:lpstr>
      <vt:lpstr>9.6 结语</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什么是火星文？</dc:title>
  <dc:creator>Xie Sutina</dc:creator>
  <cp:lastModifiedBy>向阳花y</cp:lastModifiedBy>
  <cp:revision>15</cp:revision>
  <dcterms:created xsi:type="dcterms:W3CDTF">2021-12-20T02:23:00Z</dcterms:created>
  <dcterms:modified xsi:type="dcterms:W3CDTF">2021-12-28T13:04:18Z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C079019C7B7C4720AD45DCE38473D669</vt:lpwstr>
  </property>
  <property fmtid="{D5CDD505-2E9C-101B-9397-08002B2CF9AE}" pid="3" name="KSOProductBuildVer">
    <vt:lpwstr>2052-11.1.0.11194</vt:lpwstr>
  </property>
</Properties>
</file>